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313" r:id="rId2"/>
    <p:sldId id="314" r:id="rId3"/>
    <p:sldId id="321" r:id="rId4"/>
    <p:sldId id="269" r:id="rId5"/>
    <p:sldId id="292" r:id="rId6"/>
    <p:sldId id="293" r:id="rId7"/>
    <p:sldId id="294" r:id="rId8"/>
    <p:sldId id="280" r:id="rId9"/>
    <p:sldId id="270" r:id="rId10"/>
    <p:sldId id="296" r:id="rId11"/>
    <p:sldId id="297" r:id="rId12"/>
    <p:sldId id="295" r:id="rId13"/>
    <p:sldId id="300" r:id="rId14"/>
    <p:sldId id="298" r:id="rId15"/>
    <p:sldId id="299" r:id="rId16"/>
    <p:sldId id="272" r:id="rId17"/>
    <p:sldId id="301" r:id="rId18"/>
    <p:sldId id="273" r:id="rId19"/>
    <p:sldId id="281" r:id="rId20"/>
    <p:sldId id="275" r:id="rId21"/>
    <p:sldId id="276" r:id="rId22"/>
    <p:sldId id="277" r:id="rId23"/>
    <p:sldId id="305" r:id="rId24"/>
    <p:sldId id="302" r:id="rId25"/>
    <p:sldId id="278" r:id="rId26"/>
    <p:sldId id="306" r:id="rId27"/>
    <p:sldId id="279" r:id="rId28"/>
    <p:sldId id="303" r:id="rId29"/>
    <p:sldId id="304" r:id="rId30"/>
    <p:sldId id="309" r:id="rId31"/>
    <p:sldId id="319" r:id="rId32"/>
    <p:sldId id="32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1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F501F-41B0-4057-83DA-9933C3038642}" type="datetimeFigureOut">
              <a:rPr lang="en-US" smtClean="0"/>
              <a:pPr/>
              <a:t>6/10/2022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58FE8-1E1E-4051-90B0-B2B7B0703F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CB526FD1-AC62-4BAC-AEDD-98938ABF4CDE}" type="datetimeFigureOut">
              <a:rPr lang="en-US" smtClean="0"/>
              <a:pPr/>
              <a:t>6/10/2022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049DDB-8500-49EB-A024-044C9EE17FC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526FD1-AC62-4BAC-AEDD-98938ABF4CDE}"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49DDB-8500-49EB-A024-044C9EE17F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526FD1-AC62-4BAC-AEDD-98938ABF4CDE}"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49DDB-8500-49EB-A024-044C9EE17F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526FD1-AC62-4BAC-AEDD-98938ABF4CDE}"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49DDB-8500-49EB-A024-044C9EE17F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B526FD1-AC62-4BAC-AEDD-98938ABF4CDE}"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49DDB-8500-49EB-A024-044C9EE17FC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526FD1-AC62-4BAC-AEDD-98938ABF4CDE}"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49DDB-8500-49EB-A024-044C9EE17F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526FD1-AC62-4BAC-AEDD-98938ABF4CDE}" type="datetimeFigureOut">
              <a:rPr lang="en-US" smtClean="0"/>
              <a:pPr/>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49DDB-8500-49EB-A024-044C9EE17FC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CB526FD1-AC62-4BAC-AEDD-98938ABF4CDE}" type="datetimeFigureOut">
              <a:rPr lang="en-US" smtClean="0"/>
              <a:pPr/>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49DDB-8500-49EB-A024-044C9EE17F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26FD1-AC62-4BAC-AEDD-98938ABF4CDE}" type="datetimeFigureOut">
              <a:rPr lang="en-US" smtClean="0"/>
              <a:pPr/>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49DDB-8500-49EB-A024-044C9EE17F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526FD1-AC62-4BAC-AEDD-98938ABF4CDE}"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49DDB-8500-49EB-A024-044C9EE17F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CB526FD1-AC62-4BAC-AEDD-98938ABF4CDE}" type="datetimeFigureOut">
              <a:rPr lang="en-US" smtClean="0"/>
              <a:pPr/>
              <a:t>6/10/2022</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F1049DDB-8500-49EB-A024-044C9EE17F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B526FD1-AC62-4BAC-AEDD-98938ABF4CDE}" type="datetimeFigureOut">
              <a:rPr lang="en-US" smtClean="0"/>
              <a:pPr/>
              <a:t>6/10/2022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1049DDB-8500-49EB-A024-044C9EE17FC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 </a:t>
            </a:r>
          </a:p>
          <a:p>
            <a:pPr algn="ctr"/>
            <a:r>
              <a:rPr lang="en-US" sz="2100" dirty="0" smtClean="0">
                <a:latin typeface="Book Antiqua" panose="02040602050305030304" pitchFamily="18" charset="0"/>
              </a:rPr>
              <a:t>INTERCEPTIVE ORTHODONTICS</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1379257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9-12-19 10.28.36_3.jpg"/>
          <p:cNvPicPr>
            <a:picLocks noGrp="1" noChangeAspect="1"/>
          </p:cNvPicPr>
          <p:nvPr>
            <p:ph idx="1"/>
          </p:nvPr>
        </p:nvPicPr>
        <p:blipFill>
          <a:blip r:embed="rId2" cstate="print"/>
          <a:stretch>
            <a:fillRect/>
          </a:stretch>
        </p:blipFill>
        <p:spPr>
          <a:xfrm rot="16200000">
            <a:off x="1406993" y="-797284"/>
            <a:ext cx="6583680" cy="833086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9-12-19 10.28.36_4.jpg"/>
          <p:cNvPicPr>
            <a:picLocks noGrp="1" noChangeAspect="1"/>
          </p:cNvPicPr>
          <p:nvPr>
            <p:ph idx="1"/>
          </p:nvPr>
        </p:nvPicPr>
        <p:blipFill>
          <a:blip r:embed="rId2" cstate="print"/>
          <a:stretch>
            <a:fillRect/>
          </a:stretch>
        </p:blipFill>
        <p:spPr>
          <a:xfrm rot="16200000">
            <a:off x="2209800" y="-457200"/>
            <a:ext cx="5181600" cy="73152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8001000" cy="5898360"/>
          </a:xfrm>
        </p:spPr>
        <p:txBody>
          <a:bodyPr>
            <a:normAutofit/>
          </a:bodyPr>
          <a:lstStyle/>
          <a:p>
            <a:pPr>
              <a:lnSpc>
                <a:spcPct val="150000"/>
              </a:lnSpc>
              <a:buNone/>
            </a:pPr>
            <a:r>
              <a:rPr lang="en-US" sz="2800" dirty="0">
                <a:solidFill>
                  <a:srgbClr val="FFFF00"/>
                </a:solidFill>
                <a:latin typeface="Times New Roman" pitchFamily="18" charset="0"/>
                <a:cs typeface="Times New Roman" pitchFamily="18" charset="0"/>
              </a:rPr>
              <a:t>  Mouth breathing</a:t>
            </a:r>
            <a:r>
              <a:rPr lang="en-US" sz="2400" dirty="0">
                <a:solidFill>
                  <a:srgbClr val="FFFF00"/>
                </a:solidFill>
                <a:latin typeface="Times New Roman" pitchFamily="18" charset="0"/>
                <a:cs typeface="Times New Roman" pitchFamily="18" charset="0"/>
              </a:rPr>
              <a:t>: </a:t>
            </a:r>
            <a:r>
              <a:rPr lang="en-US" sz="2400" dirty="0">
                <a:latin typeface="Times New Roman" pitchFamily="18" charset="0"/>
                <a:cs typeface="Times New Roman" pitchFamily="18" charset="0"/>
              </a:rPr>
              <a:t>Mouth breathing habit has a profound effect on the </a:t>
            </a:r>
            <a:r>
              <a:rPr lang="en-US" sz="2400" dirty="0" err="1">
                <a:latin typeface="Times New Roman" pitchFamily="18" charset="0"/>
                <a:cs typeface="Times New Roman" pitchFamily="18" charset="0"/>
              </a:rPr>
              <a:t>dento</a:t>
            </a:r>
            <a:r>
              <a:rPr lang="en-US" sz="2400" dirty="0">
                <a:latin typeface="Times New Roman" pitchFamily="18" charset="0"/>
                <a:cs typeface="Times New Roman" pitchFamily="18" charset="0"/>
              </a:rPr>
              <a:t>-facial region. It can be obstructive or habitual in nature. Obstructive mouth breathing is usually a result of nasal obstruction such as nasal polyps , nasal tumors, chronic nasal inflammatory conditions and deviated nasal septum. Habitual mouth breathing is one where  oral breathing persists as a habit after the removal of the nasal obstructions.</a:t>
            </a:r>
            <a:endParaRPr lang="en-US" sz="2400" dirty="0">
              <a:solidFill>
                <a:srgbClr val="FFFF00"/>
              </a:solidFill>
              <a:latin typeface="Times New Roman" pitchFamily="18" charset="0"/>
              <a:cs typeface="Times New Roman" pitchFamily="18" charset="0"/>
            </a:endParaRPr>
          </a:p>
          <a:p>
            <a:pPr>
              <a:lnSpc>
                <a:spcPct val="150000"/>
              </a:lnSpc>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458200" cy="6400800"/>
          </a:xfrm>
        </p:spPr>
        <p:txBody>
          <a:bodyPr>
            <a:normAutofit/>
          </a:bodyPr>
          <a:lstStyle/>
          <a:p>
            <a:pPr>
              <a:lnSpc>
                <a:spcPct val="150000"/>
              </a:lnSpc>
              <a:buNone/>
            </a:pPr>
            <a:r>
              <a:rPr lang="en-US" sz="2400" dirty="0">
                <a:latin typeface="Times New Roman" pitchFamily="18" charset="0"/>
                <a:cs typeface="Times New Roman" pitchFamily="18" charset="0"/>
              </a:rPr>
              <a:t>   Mouth breathing affects the </a:t>
            </a:r>
            <a:r>
              <a:rPr lang="en-US" sz="2400" dirty="0" err="1">
                <a:latin typeface="Times New Roman" pitchFamily="18" charset="0"/>
                <a:cs typeface="Times New Roman" pitchFamily="18" charset="0"/>
              </a:rPr>
              <a:t>oro</a:t>
            </a:r>
            <a:r>
              <a:rPr lang="en-US" sz="2400" dirty="0">
                <a:latin typeface="Times New Roman" pitchFamily="18" charset="0"/>
                <a:cs typeface="Times New Roman" pitchFamily="18" charset="0"/>
              </a:rPr>
              <a:t>-facial equilibrium due to lowered mandibular and tongue posture and can therefore produce severe malocclusion.</a:t>
            </a:r>
          </a:p>
          <a:p>
            <a:pPr>
              <a:lnSpc>
                <a:spcPct val="150000"/>
              </a:lnSpc>
              <a:buNone/>
            </a:pPr>
            <a:r>
              <a:rPr lang="en-US" sz="2400" dirty="0">
                <a:latin typeface="Times New Roman" pitchFamily="18" charset="0"/>
                <a:cs typeface="Times New Roman" pitchFamily="18" charset="0"/>
              </a:rPr>
              <a:t>                      Interceptive procedures should involve identification and removal of the cause. Persistence of  habitual oral breathing is an indication to use a vestibular screen to intercept the habit.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9-12-19 10.28.36_5.jpg"/>
          <p:cNvPicPr>
            <a:picLocks noGrp="1" noChangeAspect="1"/>
          </p:cNvPicPr>
          <p:nvPr>
            <p:ph idx="1"/>
          </p:nvPr>
        </p:nvPicPr>
        <p:blipFill>
          <a:blip r:embed="rId2" cstate="print"/>
          <a:stretch>
            <a:fillRect/>
          </a:stretch>
        </p:blipFill>
        <p:spPr>
          <a:xfrm>
            <a:off x="762000" y="228600"/>
            <a:ext cx="8001000" cy="6400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9-12-19 10.28.36_6.jpg"/>
          <p:cNvPicPr>
            <a:picLocks noGrp="1" noChangeAspect="1"/>
          </p:cNvPicPr>
          <p:nvPr>
            <p:ph idx="1"/>
          </p:nvPr>
        </p:nvPicPr>
        <p:blipFill>
          <a:blip r:embed="rId2" cstate="print"/>
          <a:stretch>
            <a:fillRect/>
          </a:stretch>
        </p:blipFill>
        <p:spPr>
          <a:xfrm>
            <a:off x="762000" y="152400"/>
            <a:ext cx="7931882" cy="6477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975104"/>
          </a:xfrm>
        </p:spPr>
        <p:txBody>
          <a:bodyPr/>
          <a:lstStyle/>
          <a:p>
            <a:r>
              <a:rPr lang="en-US" sz="3200" dirty="0">
                <a:latin typeface="Times New Roman" pitchFamily="18" charset="0"/>
                <a:cs typeface="Times New Roman" pitchFamily="18" charset="0"/>
              </a:rPr>
              <a:t>Space regaining</a:t>
            </a:r>
          </a:p>
        </p:txBody>
      </p:sp>
      <p:sp>
        <p:nvSpPr>
          <p:cNvPr id="3" name="Subtitle 2"/>
          <p:cNvSpPr>
            <a:spLocks noGrp="1"/>
          </p:cNvSpPr>
          <p:nvPr>
            <p:ph type="subTitle" idx="1"/>
          </p:nvPr>
        </p:nvSpPr>
        <p:spPr>
          <a:xfrm>
            <a:off x="457199" y="990600"/>
            <a:ext cx="8534401" cy="5715000"/>
          </a:xfrm>
        </p:spPr>
        <p:txBody>
          <a:bodyPr>
            <a:normAutofit/>
          </a:bodyPr>
          <a:lstStyle/>
          <a:p>
            <a:pPr>
              <a:lnSpc>
                <a:spcPct val="150000"/>
              </a:lnSpc>
            </a:pPr>
            <a:r>
              <a:rPr lang="en-US" sz="2400" dirty="0">
                <a:latin typeface="Times New Roman" pitchFamily="18" charset="0"/>
                <a:cs typeface="Times New Roman" pitchFamily="18" charset="0"/>
              </a:rPr>
              <a:t>If a primary molar is lost early and space maintainers are not used, a reduction in arch length by mesial movement of the first molar can be expected. In such patients, the space lost by mesial movement of molar can be regained by distal movement of the first molar.	</a:t>
            </a:r>
          </a:p>
          <a:p>
            <a:pPr>
              <a:lnSpc>
                <a:spcPct val="150000"/>
              </a:lnSpc>
            </a:pPr>
            <a:r>
              <a:rPr lang="en-US" sz="2400" dirty="0">
                <a:latin typeface="Times New Roman" pitchFamily="18" charset="0"/>
                <a:cs typeface="Times New Roman" pitchFamily="18" charset="0"/>
              </a:rPr>
              <a:t>               Not all the patients who have lost arch length by mesial  molar  movement are the ideal candidates for space regaining.</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a:p>
            <a:pPr marL="457200" indent="-457200"/>
            <a:r>
              <a:rPr lang="en-US" sz="2400" dirty="0">
                <a:latin typeface="Times New Roman" pitchFamily="18" charset="0"/>
                <a:cs typeface="Times New Roman"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8001000" cy="5898360"/>
          </a:xfrm>
        </p:spPr>
        <p:txBody>
          <a:bodyPr/>
          <a:lstStyle/>
          <a:p>
            <a:pPr>
              <a:lnSpc>
                <a:spcPct val="150000"/>
              </a:lnSpc>
              <a:buNone/>
            </a:pPr>
            <a:r>
              <a:rPr lang="en-US" sz="3200" dirty="0">
                <a:latin typeface="Times New Roman" pitchFamily="18" charset="0"/>
                <a:cs typeface="Times New Roman" pitchFamily="18" charset="0"/>
              </a:rPr>
              <a:t>   </a:t>
            </a:r>
            <a:r>
              <a:rPr lang="en-US" sz="2400" dirty="0">
                <a:latin typeface="Times New Roman" pitchFamily="18" charset="0"/>
                <a:cs typeface="Times New Roman" pitchFamily="18" charset="0"/>
              </a:rPr>
              <a:t>The space regaining procedures are preferably undertaken at an early age prior to the eruption of the second molar. The following are some of the  commonly used space regainers.</a:t>
            </a:r>
          </a:p>
          <a:p>
            <a:pPr marL="457200" indent="-457200">
              <a:lnSpc>
                <a:spcPct val="150000"/>
              </a:lnSpc>
              <a:buFont typeface="+mj-lt"/>
              <a:buAutoNum type="arabicPeriod"/>
            </a:pPr>
            <a:r>
              <a:rPr lang="en-US" sz="2400" dirty="0">
                <a:latin typeface="Times New Roman" pitchFamily="18" charset="0"/>
                <a:cs typeface="Times New Roman" pitchFamily="18" charset="0"/>
              </a:rPr>
              <a:t>Gerber space regainer</a:t>
            </a:r>
          </a:p>
          <a:p>
            <a:pPr marL="457200" indent="-457200">
              <a:lnSpc>
                <a:spcPct val="150000"/>
              </a:lnSpc>
              <a:buFont typeface="+mj-lt"/>
              <a:buAutoNum type="arabicPeriod"/>
            </a:pPr>
            <a:r>
              <a:rPr lang="en-US" sz="2400" dirty="0">
                <a:latin typeface="Times New Roman" pitchFamily="18" charset="0"/>
                <a:cs typeface="Times New Roman" pitchFamily="18" charset="0"/>
              </a:rPr>
              <a:t>Space regainers using jack screws</a:t>
            </a:r>
          </a:p>
          <a:p>
            <a:pPr marL="457200" indent="-457200">
              <a:lnSpc>
                <a:spcPct val="150000"/>
              </a:lnSpc>
              <a:buFont typeface="+mj-lt"/>
              <a:buAutoNum type="arabicPeriod"/>
            </a:pPr>
            <a:r>
              <a:rPr lang="en-US" sz="2400" dirty="0">
                <a:latin typeface="Times New Roman" pitchFamily="18" charset="0"/>
                <a:cs typeface="Times New Roman" pitchFamily="18" charset="0"/>
              </a:rPr>
              <a:t>Space regaining using cantilever spring</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52400"/>
            <a:ext cx="8458200" cy="6553200"/>
          </a:xfrm>
        </p:spPr>
        <p:txBody>
          <a:bodyPr>
            <a:normAutofit/>
          </a:bodyPr>
          <a:lstStyle/>
          <a:p>
            <a:pPr>
              <a:lnSpc>
                <a:spcPct val="150000"/>
              </a:lnSpc>
            </a:pPr>
            <a:r>
              <a:rPr lang="en-US" sz="2800" dirty="0">
                <a:solidFill>
                  <a:srgbClr val="FFFF00"/>
                </a:solidFill>
                <a:latin typeface="Times New Roman" pitchFamily="18" charset="0"/>
                <a:cs typeface="Times New Roman" pitchFamily="18" charset="0"/>
              </a:rPr>
              <a:t>Gerber space regainer</a:t>
            </a:r>
          </a:p>
          <a:p>
            <a:pPr>
              <a:lnSpc>
                <a:spcPct val="150000"/>
              </a:lnSpc>
            </a:pPr>
            <a:r>
              <a:rPr lang="en-US" sz="2400" dirty="0">
                <a:latin typeface="Times New Roman" pitchFamily="18" charset="0"/>
                <a:cs typeface="Times New Roman" pitchFamily="18" charset="0"/>
              </a:rPr>
              <a:t>A seamless orthodontic band or a crown is selected for the tooth to be distalized. This space regainer consists of a ‘U’ shaped hollow  tubing and a ’U’ shaped rod that enters the tubing. The tube is soldered or welded on the mesial aspect of the first molar to be move distally.	` the ‘U’ shaped wire or rod is fitted into the tube, in such a way that the base of ‘U’ rod contacts the tooth mesial to the edentulous area. Open coil springs of adequate length are placed around the free ends of ‘U’ shaped rod and inserted into the tubing assembly. The forces generated by the compressed open coil springs bring about a distal movement of the first molar.</a:t>
            </a:r>
          </a:p>
          <a:p>
            <a:endParaRPr lang="en-US"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9-12-18 18.44.04_4.jpg"/>
          <p:cNvPicPr>
            <a:picLocks noGrp="1" noChangeAspect="1"/>
          </p:cNvPicPr>
          <p:nvPr>
            <p:ph idx="1"/>
          </p:nvPr>
        </p:nvPicPr>
        <p:blipFill>
          <a:blip r:embed="rId2" cstate="print"/>
          <a:stretch>
            <a:fillRect/>
          </a:stretch>
        </p:blipFill>
        <p:spPr>
          <a:xfrm rot="16200000">
            <a:off x="2457523" y="-282201"/>
            <a:ext cx="4545057" cy="709066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04999" y="2645769"/>
          <a:ext cx="6144906" cy="3154680"/>
        </p:xfrm>
        <a:graphic>
          <a:graphicData uri="http://schemas.openxmlformats.org/drawingml/2006/table">
            <a:tbl>
              <a:tblPr firstRow="1" bandRow="1">
                <a:tableStyleId>{5C22544A-7EE6-4342-B048-85BDC9FD1C3A}</a:tableStyleId>
              </a:tblPr>
              <a:tblGrid>
                <a:gridCol w="2048302">
                  <a:extLst>
                    <a:ext uri="{9D8B030D-6E8A-4147-A177-3AD203B41FA5}">
                      <a16:colId xmlns:a16="http://schemas.microsoft.com/office/drawing/2014/main" val="3835478058"/>
                    </a:ext>
                  </a:extLst>
                </a:gridCol>
                <a:gridCol w="2048302">
                  <a:extLst>
                    <a:ext uri="{9D8B030D-6E8A-4147-A177-3AD203B41FA5}">
                      <a16:colId xmlns:a16="http://schemas.microsoft.com/office/drawing/2014/main" val="3652206149"/>
                    </a:ext>
                  </a:extLst>
                </a:gridCol>
                <a:gridCol w="2048302">
                  <a:extLst>
                    <a:ext uri="{9D8B030D-6E8A-4147-A177-3AD203B41FA5}">
                      <a16:colId xmlns:a16="http://schemas.microsoft.com/office/drawing/2014/main" val="3828276593"/>
                    </a:ext>
                  </a:extLst>
                </a:gridCol>
              </a:tblGrid>
              <a:tr h="278130">
                <a:tc>
                  <a:txBody>
                    <a:bodyPr/>
                    <a:lstStyle/>
                    <a:p>
                      <a:pPr algn="ctr"/>
                      <a:r>
                        <a:rPr lang="en-US" sz="1800" dirty="0" smtClean="0"/>
                        <a:t>CORE AREAS</a:t>
                      </a:r>
                      <a:endParaRPr lang="en-US" sz="1800" dirty="0"/>
                    </a:p>
                  </a:txBody>
                  <a:tcPr marL="68580" marR="68580" marT="34290" marB="34290"/>
                </a:tc>
                <a:tc>
                  <a:txBody>
                    <a:bodyPr/>
                    <a:lstStyle/>
                    <a:p>
                      <a:pPr algn="ctr"/>
                      <a:r>
                        <a:rPr lang="en-US" sz="1800" dirty="0" smtClean="0"/>
                        <a:t>DOMAIN</a:t>
                      </a:r>
                      <a:endParaRPr lang="en-US" sz="1800" dirty="0"/>
                    </a:p>
                  </a:txBody>
                  <a:tcPr marL="68580" marR="68580" marT="34290" marB="34290"/>
                </a:tc>
                <a:tc>
                  <a:txBody>
                    <a:bodyPr/>
                    <a:lstStyle/>
                    <a:p>
                      <a:pPr algn="ctr"/>
                      <a:r>
                        <a:rPr lang="en-US" sz="1800" dirty="0" smtClean="0"/>
                        <a:t>CATEGORY</a:t>
                      </a:r>
                      <a:endParaRPr lang="en-US" sz="1800" dirty="0"/>
                    </a:p>
                  </a:txBody>
                  <a:tcPr marL="68580" marR="68580" marT="34290" marB="34290"/>
                </a:tc>
                <a:extLst>
                  <a:ext uri="{0D108BD9-81ED-4DB2-BD59-A6C34878D82A}">
                    <a16:rowId xmlns:a16="http://schemas.microsoft.com/office/drawing/2014/main" val="3303900876"/>
                  </a:ext>
                </a:extLst>
              </a:tr>
              <a:tr h="278130">
                <a:tc>
                  <a:txBody>
                    <a:bodyPr/>
                    <a:lstStyle/>
                    <a:p>
                      <a:r>
                        <a:rPr lang="en-IN" sz="1800" dirty="0" smtClean="0"/>
                        <a:t>DEFINITION &amp; PROCEDURES</a:t>
                      </a:r>
                      <a:endParaRPr lang="en-US" sz="1800" dirty="0"/>
                    </a:p>
                  </a:txBody>
                  <a:tcPr marL="68580" marR="68580" marT="34290" marB="34290"/>
                </a:tc>
                <a:tc>
                  <a:txBody>
                    <a:bodyPr/>
                    <a:lstStyle/>
                    <a:p>
                      <a:r>
                        <a:rPr lang="en-US" sz="1800" dirty="0" smtClean="0"/>
                        <a:t>AFFECTIVE</a:t>
                      </a:r>
                      <a:endParaRPr lang="en-US" sz="1800" dirty="0"/>
                    </a:p>
                  </a:txBody>
                  <a:tcPr marL="68580" marR="68580" marT="34290" marB="34290"/>
                </a:tc>
                <a:tc>
                  <a:txBody>
                    <a:bodyPr/>
                    <a:lstStyle/>
                    <a:p>
                      <a:r>
                        <a:rPr lang="en-US" sz="1800" dirty="0" smtClean="0"/>
                        <a:t>DESIRE TO KNOW</a:t>
                      </a:r>
                      <a:endParaRPr lang="en-US" sz="1800" dirty="0"/>
                    </a:p>
                  </a:txBody>
                  <a:tcPr marL="68580" marR="68580" marT="34290" marB="34290"/>
                </a:tc>
                <a:extLst>
                  <a:ext uri="{0D108BD9-81ED-4DB2-BD59-A6C34878D82A}">
                    <a16:rowId xmlns:a16="http://schemas.microsoft.com/office/drawing/2014/main" val="4062821912"/>
                  </a:ext>
                </a:extLst>
              </a:tr>
              <a:tr h="278130">
                <a:tc>
                  <a:txBody>
                    <a:bodyPr/>
                    <a:lstStyle/>
                    <a:p>
                      <a:r>
                        <a:rPr lang="en-IN" sz="1800" dirty="0" smtClean="0"/>
                        <a:t>SERIAL EXTRACTION</a:t>
                      </a:r>
                      <a:endParaRPr lang="en-US" sz="1800" dirty="0"/>
                    </a:p>
                  </a:txBody>
                  <a:tcPr marL="68580" marR="68580" marT="34290" marB="34290"/>
                </a:tc>
                <a:tc>
                  <a:txBody>
                    <a:bodyPr/>
                    <a:lstStyle/>
                    <a:p>
                      <a:r>
                        <a:rPr lang="en-US" sz="1800" dirty="0" smtClean="0"/>
                        <a:t>PSYCOMOTOR</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MUST KNOW</a:t>
                      </a:r>
                    </a:p>
                  </a:txBody>
                  <a:tcPr marL="68580" marR="68580" marT="34290" marB="34290"/>
                </a:tc>
                <a:extLst>
                  <a:ext uri="{0D108BD9-81ED-4DB2-BD59-A6C34878D82A}">
                    <a16:rowId xmlns:a16="http://schemas.microsoft.com/office/drawing/2014/main" val="1545171783"/>
                  </a:ext>
                </a:extLst>
              </a:tr>
              <a:tr h="278130">
                <a:tc>
                  <a:txBody>
                    <a:bodyPr/>
                    <a:lstStyle/>
                    <a:p>
                      <a:r>
                        <a:rPr lang="en-IN" sz="1800" dirty="0" smtClean="0"/>
                        <a:t>INTERCEPTION OF HABITS</a:t>
                      </a:r>
                      <a:endParaRPr lang="en-US" sz="1800" dirty="0"/>
                    </a:p>
                  </a:txBody>
                  <a:tcPr marL="68580" marR="68580" marT="34290" marB="34290"/>
                </a:tc>
                <a:tc>
                  <a:txBody>
                    <a:bodyPr/>
                    <a:lstStyle/>
                    <a:p>
                      <a:r>
                        <a:rPr lang="en-US" sz="1800" dirty="0" smtClean="0"/>
                        <a:t>COGNITIVE</a:t>
                      </a:r>
                      <a:endParaRPr lang="en-US" sz="1800" dirty="0"/>
                    </a:p>
                  </a:txBody>
                  <a:tcPr marL="68580" marR="68580" marT="34290" marB="34290"/>
                </a:tc>
                <a:tc>
                  <a:txBody>
                    <a:bodyPr/>
                    <a:lstStyle/>
                    <a:p>
                      <a:r>
                        <a:rPr lang="en-US" sz="1800" dirty="0" smtClean="0"/>
                        <a:t>MUST KNOW</a:t>
                      </a:r>
                      <a:endParaRPr lang="en-US" sz="1800" dirty="0"/>
                    </a:p>
                  </a:txBody>
                  <a:tcPr marL="68580" marR="68580" marT="34290" marB="34290"/>
                </a:tc>
                <a:extLst>
                  <a:ext uri="{0D108BD9-81ED-4DB2-BD59-A6C34878D82A}">
                    <a16:rowId xmlns:a16="http://schemas.microsoft.com/office/drawing/2014/main" val="218556853"/>
                  </a:ext>
                </a:extLst>
              </a:tr>
              <a:tr h="278130">
                <a:tc>
                  <a:txBody>
                    <a:bodyPr/>
                    <a:lstStyle/>
                    <a:p>
                      <a:r>
                        <a:rPr lang="en-IN" sz="1800" dirty="0" smtClean="0"/>
                        <a:t>SPACE REGAINING</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orbel"/>
                          <a:ea typeface="+mn-ea"/>
                          <a:cs typeface="+mn-cs"/>
                        </a:rPr>
                        <a:t>PSYCOMOTOR</a:t>
                      </a: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278130">
                <a:tc>
                  <a:txBody>
                    <a:bodyPr/>
                    <a:lstStyle/>
                    <a:p>
                      <a:r>
                        <a:rPr lang="en-US" sz="1800" dirty="0" smtClean="0"/>
                        <a:t>MUSCLE EXERCISES</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a:ea typeface="+mn-ea"/>
                          <a:cs typeface="+mn-cs"/>
                        </a:rPr>
                        <a:t>PSYCOMOTOR</a:t>
                      </a: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bl>
          </a:graphicData>
        </a:graphic>
      </p:graphicFrame>
    </p:spTree>
    <p:extLst>
      <p:ext uri="{BB962C8B-B14F-4D97-AF65-F5344CB8AC3E}">
        <p14:creationId xmlns:p14="http://schemas.microsoft.com/office/powerpoint/2010/main" val="299400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458200" cy="6477000"/>
          </a:xfrm>
        </p:spPr>
        <p:txBody>
          <a:bodyPr>
            <a:normAutofit/>
          </a:bodyPr>
          <a:lstStyle/>
          <a:p>
            <a:pPr>
              <a:buNone/>
            </a:pPr>
            <a:endParaRPr lang="en-US" sz="2800" dirty="0">
              <a:solidFill>
                <a:srgbClr val="FFFF00"/>
              </a:solidFill>
              <a:latin typeface="Times New Roman" pitchFamily="18" charset="0"/>
              <a:cs typeface="Times New Roman" pitchFamily="18" charset="0"/>
            </a:endParaRPr>
          </a:p>
          <a:p>
            <a:pPr>
              <a:buNone/>
            </a:pPr>
            <a:r>
              <a:rPr lang="en-US" sz="2800" dirty="0">
                <a:solidFill>
                  <a:srgbClr val="FFFF00"/>
                </a:solidFill>
                <a:latin typeface="Times New Roman" pitchFamily="18" charset="0"/>
                <a:cs typeface="Times New Roman" pitchFamily="18" charset="0"/>
              </a:rPr>
              <a:t>Space regainers using jack screws</a:t>
            </a:r>
          </a:p>
          <a:p>
            <a:pPr>
              <a:buNone/>
            </a:pPr>
            <a:r>
              <a:rPr lang="en-US" sz="2400" dirty="0">
                <a:latin typeface="Times New Roman" pitchFamily="18" charset="0"/>
                <a:cs typeface="Times New Roman" pitchFamily="18" charset="0"/>
              </a:rPr>
              <a:t>  </a:t>
            </a:r>
          </a:p>
          <a:p>
            <a:pPr>
              <a:lnSpc>
                <a:spcPct val="150000"/>
              </a:lnSpc>
              <a:buNone/>
            </a:pPr>
            <a:r>
              <a:rPr lang="en-US" sz="2400" dirty="0">
                <a:latin typeface="Times New Roman" pitchFamily="18" charset="0"/>
                <a:cs typeface="Times New Roman" pitchFamily="18" charset="0"/>
              </a:rPr>
              <a:t>  Space regaining can be brought about using jackscrews placed in such a way that an increase in arch length is obtained by distalization of molar. The appliance consists of a split acrylic plate with a jackscrew in relation to the edentulous space and is retained using Adams clasps.</a:t>
            </a:r>
          </a:p>
        </p:txBody>
      </p:sp>
      <p:pic>
        <p:nvPicPr>
          <p:cNvPr id="4" name="Picture 3" descr="New Doc 2019-12-18 18.44.04_5.jpg"/>
          <p:cNvPicPr>
            <a:picLocks noChangeAspect="1"/>
          </p:cNvPicPr>
          <p:nvPr/>
        </p:nvPicPr>
        <p:blipFill>
          <a:blip r:embed="rId2" cstate="print"/>
          <a:stretch>
            <a:fillRect/>
          </a:stretch>
        </p:blipFill>
        <p:spPr>
          <a:xfrm>
            <a:off x="5257800" y="3879005"/>
            <a:ext cx="3355800" cy="27436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458200" cy="6477000"/>
          </a:xfrm>
        </p:spPr>
        <p:txBody>
          <a:bodyPr>
            <a:normAutofit/>
          </a:bodyPr>
          <a:lstStyle/>
          <a:p>
            <a:pPr>
              <a:buNone/>
            </a:pPr>
            <a:endParaRPr lang="en-US" sz="2800" dirty="0">
              <a:solidFill>
                <a:srgbClr val="FFFF00"/>
              </a:solidFill>
              <a:latin typeface="Times New Roman" pitchFamily="18" charset="0"/>
              <a:cs typeface="Times New Roman" pitchFamily="18" charset="0"/>
            </a:endParaRPr>
          </a:p>
          <a:p>
            <a:pPr>
              <a:buNone/>
            </a:pPr>
            <a:r>
              <a:rPr lang="en-US" sz="2800" dirty="0">
                <a:solidFill>
                  <a:srgbClr val="FFFF00"/>
                </a:solidFill>
                <a:latin typeface="Times New Roman" pitchFamily="18" charset="0"/>
                <a:cs typeface="Times New Roman" pitchFamily="18" charset="0"/>
              </a:rPr>
              <a:t>Space regaining using cantilever spring</a:t>
            </a:r>
          </a:p>
          <a:p>
            <a:pPr>
              <a:buNone/>
            </a:pPr>
            <a:endParaRPr lang="en-US" sz="2400" dirty="0">
              <a:latin typeface="Times New Roman" pitchFamily="18" charset="0"/>
              <a:cs typeface="Times New Roman" pitchFamily="18" charset="0"/>
            </a:endParaRPr>
          </a:p>
          <a:p>
            <a:pPr>
              <a:lnSpc>
                <a:spcPct val="150000"/>
              </a:lnSpc>
              <a:buNone/>
            </a:pPr>
            <a:r>
              <a:rPr lang="en-US" sz="2400" dirty="0">
                <a:latin typeface="Times New Roman" pitchFamily="18" charset="0"/>
                <a:cs typeface="Times New Roman" pitchFamily="18" charset="0"/>
              </a:rPr>
              <a:t>   The molar can be distalized to regain space by using removable appliances that incorporate simple finger springs. </a:t>
            </a:r>
          </a:p>
        </p:txBody>
      </p:sp>
      <p:pic>
        <p:nvPicPr>
          <p:cNvPr id="4" name="Picture 3" descr="New Doc 2019-12-18 18.44.04_6.jpg"/>
          <p:cNvPicPr>
            <a:picLocks noChangeAspect="1"/>
          </p:cNvPicPr>
          <p:nvPr/>
        </p:nvPicPr>
        <p:blipFill>
          <a:blip r:embed="rId2" cstate="print"/>
          <a:stretch>
            <a:fillRect/>
          </a:stretch>
        </p:blipFill>
        <p:spPr>
          <a:xfrm>
            <a:off x="3657600" y="2895600"/>
            <a:ext cx="4633246" cy="37362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normAutofit fontScale="90000"/>
          </a:bodyPr>
          <a:lstStyle/>
          <a:p>
            <a:r>
              <a:rPr lang="en-US" sz="3200" dirty="0">
                <a:latin typeface="Times New Roman" pitchFamily="18" charset="0"/>
                <a:cs typeface="Times New Roman" pitchFamily="18" charset="0"/>
              </a:rPr>
              <a:t>MUSCLE EXERCISES</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1066800"/>
            <a:ext cx="8229600" cy="5410200"/>
          </a:xfrm>
        </p:spPr>
        <p:txBody>
          <a:bodyPr>
            <a:normAutofit/>
          </a:bodyPr>
          <a:lstStyle/>
          <a:p>
            <a:pPr>
              <a:lnSpc>
                <a:spcPct val="150000"/>
              </a:lnSpc>
              <a:buNone/>
            </a:pPr>
            <a:r>
              <a:rPr lang="en-US" sz="2400" dirty="0">
                <a:latin typeface="Times New Roman" pitchFamily="18" charset="0"/>
                <a:cs typeface="Times New Roman" pitchFamily="18" charset="0"/>
              </a:rPr>
              <a:t>    The dental tissues are blanketed from all directions by muscles. Normal occlusal development depends upon the presence of normal oro-facial muscle function. Muscle exercises help in improving abberent muscle functions.</a:t>
            </a:r>
          </a:p>
          <a:p>
            <a:pPr>
              <a:lnSpc>
                <a:spcPct val="150000"/>
              </a:lnSpc>
              <a:buNone/>
            </a:pPr>
            <a:endParaRPr lang="en-US" sz="2400" dirty="0">
              <a:latin typeface="Times New Roman" pitchFamily="18" charset="0"/>
              <a:cs typeface="Times New Roman" pitchFamily="18" charset="0"/>
            </a:endParaRPr>
          </a:p>
          <a:p>
            <a:pPr>
              <a:buNone/>
            </a:pPr>
            <a:r>
              <a:rPr lang="en-US" sz="2800" dirty="0">
                <a:solidFill>
                  <a:srgbClr val="FFFF00"/>
                </a:solidFill>
                <a:latin typeface="Times New Roman" pitchFamily="18" charset="0"/>
                <a:cs typeface="Times New Roman" pitchFamily="18" charset="0"/>
              </a:rPr>
              <a:t>Exercise for the masseter muscle</a:t>
            </a:r>
          </a:p>
          <a:p>
            <a:pPr>
              <a:lnSpc>
                <a:spcPct val="150000"/>
              </a:lnSpc>
              <a:buNone/>
            </a:pPr>
            <a:r>
              <a:rPr lang="en-US" sz="2400" dirty="0">
                <a:latin typeface="Times New Roman" pitchFamily="18" charset="0"/>
                <a:cs typeface="Times New Roman" pitchFamily="18" charset="0"/>
              </a:rPr>
              <a:t>     An exercise to strengthen the masseter muscle involves the clenching of teeth by the patient while counting to ten. The patient is asked to repeat this for some duration of time.</a:t>
            </a:r>
          </a:p>
          <a:p>
            <a:pPr>
              <a:lnSpc>
                <a:spcPct val="150000"/>
              </a:lnSpc>
              <a:buNone/>
            </a:pPr>
            <a:endParaRPr lang="en-US" sz="2400" dirty="0">
              <a:latin typeface="Times New Roman" pitchFamily="18" charset="0"/>
              <a:cs typeface="Times New Roman" pitchFamily="18" charset="0"/>
            </a:endParaRPr>
          </a:p>
          <a:p>
            <a:pPr>
              <a:lnSpc>
                <a:spcPct val="150000"/>
              </a:lnSpc>
              <a:buNone/>
            </a:pPr>
            <a:endParaRPr lang="en-US" sz="2400" dirty="0">
              <a:latin typeface="Times New Roman" pitchFamily="18" charset="0"/>
              <a:cs typeface="Times New Roman" pitchFamily="18" charset="0"/>
            </a:endParaRPr>
          </a:p>
          <a:p>
            <a:pPr marL="525780" indent="-457200">
              <a:buNone/>
            </a:pPr>
            <a:endParaRPr 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terceptive-orthodontics-18-638.jpg"/>
          <p:cNvPicPr>
            <a:picLocks noGrp="1" noChangeAspect="1"/>
          </p:cNvPicPr>
          <p:nvPr>
            <p:ph idx="1"/>
          </p:nvPr>
        </p:nvPicPr>
        <p:blipFill>
          <a:blip r:embed="rId2" cstate="print"/>
          <a:stretch>
            <a:fillRect/>
          </a:stretch>
        </p:blipFill>
        <p:spPr>
          <a:xfrm>
            <a:off x="546240" y="228600"/>
            <a:ext cx="8405707" cy="6400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77200" cy="5898360"/>
          </a:xfrm>
        </p:spPr>
        <p:txBody>
          <a:bodyPr>
            <a:normAutofit lnSpcReduction="10000"/>
          </a:bodyPr>
          <a:lstStyle/>
          <a:p>
            <a:pPr>
              <a:lnSpc>
                <a:spcPct val="150000"/>
              </a:lnSpc>
              <a:buNone/>
            </a:pPr>
            <a:r>
              <a:rPr lang="en-US" sz="2400" dirty="0">
                <a:solidFill>
                  <a:srgbClr val="FFFF00"/>
                </a:solidFill>
                <a:latin typeface="Times New Roman" pitchFamily="18" charset="0"/>
                <a:cs typeface="Times New Roman" pitchFamily="18" charset="0"/>
              </a:rPr>
              <a:t>Exercise for the lip (circum-oral muscles)</a:t>
            </a:r>
          </a:p>
          <a:p>
            <a:pPr>
              <a:lnSpc>
                <a:spcPct val="150000"/>
              </a:lnSpc>
              <a:buNone/>
            </a:pPr>
            <a:r>
              <a:rPr lang="en-US" sz="2400" dirty="0">
                <a:latin typeface="Times New Roman" pitchFamily="18" charset="0"/>
                <a:cs typeface="Times New Roman" pitchFamily="18" charset="0"/>
              </a:rPr>
              <a:t>    A number of exercises have been suggested for the lip and cheek muscles.</a:t>
            </a:r>
          </a:p>
          <a:p>
            <a:pPr marL="582930" indent="-514350">
              <a:lnSpc>
                <a:spcPct val="150000"/>
              </a:lnSpc>
              <a:buFont typeface="+mj-lt"/>
              <a:buAutoNum type="alphaLcPeriod"/>
            </a:pPr>
            <a:r>
              <a:rPr lang="en-US" sz="2400" dirty="0">
                <a:latin typeface="Times New Roman" pitchFamily="18" charset="0"/>
                <a:cs typeface="Times New Roman" pitchFamily="18" charset="0"/>
              </a:rPr>
              <a:t>Stretching of the upper lip to maintain lip seal is an important therapeutic measure in patients having short hypotonic lips. To aid in the stretching , the patient is asked to hold a piece of paper between the lips.</a:t>
            </a:r>
          </a:p>
          <a:p>
            <a:pPr marL="582930" indent="-514350">
              <a:lnSpc>
                <a:spcPct val="150000"/>
              </a:lnSpc>
              <a:buFont typeface="+mj-lt"/>
              <a:buAutoNum type="alphaLcPeriod"/>
            </a:pPr>
            <a:r>
              <a:rPr lang="en-US" sz="2400" dirty="0">
                <a:latin typeface="Times New Roman" pitchFamily="18" charset="0"/>
                <a:cs typeface="Times New Roman" pitchFamily="18" charset="0"/>
              </a:rPr>
              <a:t>Patients can be asked to stretch the upper lip in a downward direction towards the chin.</a:t>
            </a:r>
          </a:p>
          <a:p>
            <a:pPr marL="582930" indent="-514350">
              <a:lnSpc>
                <a:spcPct val="150000"/>
              </a:lnSpc>
              <a:buFont typeface="+mj-lt"/>
              <a:buAutoNum type="alphaLcPeriod"/>
            </a:pPr>
            <a:r>
              <a:rPr lang="en-US" sz="2400" dirty="0">
                <a:latin typeface="Times New Roman" pitchFamily="18" charset="0"/>
                <a:cs typeface="Times New Roman" pitchFamily="18" charset="0"/>
              </a:rPr>
              <a:t>Hold and pumping of water back and forth behind the lips</a:t>
            </a:r>
          </a:p>
          <a:p>
            <a:pPr>
              <a:lnSpc>
                <a:spcPct val="150000"/>
              </a:lnSpc>
              <a:buNone/>
            </a:pPr>
            <a:endParaRPr lang="en-US" sz="2400" dirty="0">
              <a:latin typeface="Times New Roman" pitchFamily="18" charset="0"/>
              <a:cs typeface="Times New Roman" pitchFamily="18" charset="0"/>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6553200"/>
          </a:xfrm>
        </p:spPr>
        <p:txBody>
          <a:bodyPr>
            <a:normAutofit/>
          </a:bodyPr>
          <a:lstStyle/>
          <a:p>
            <a:pPr marL="582930" indent="-514350">
              <a:lnSpc>
                <a:spcPct val="150000"/>
              </a:lnSpc>
              <a:buNone/>
            </a:pPr>
            <a:r>
              <a:rPr lang="en-US" sz="2400" dirty="0">
                <a:latin typeface="Times New Roman" pitchFamily="18" charset="0"/>
                <a:cs typeface="Times New Roman" pitchFamily="18" charset="0"/>
              </a:rPr>
              <a:t>d.    Massaging of the lips.</a:t>
            </a:r>
          </a:p>
          <a:p>
            <a:pPr marL="582930" indent="-514350">
              <a:lnSpc>
                <a:spcPct val="150000"/>
              </a:lnSpc>
              <a:buNone/>
            </a:pPr>
            <a:r>
              <a:rPr lang="en-US" sz="2400" dirty="0">
                <a:latin typeface="Times New Roman" pitchFamily="18" charset="0"/>
                <a:cs typeface="Times New Roman" pitchFamily="18" charset="0"/>
              </a:rPr>
              <a:t>e.    Button pull exercise: A button of 1½ inch diameter is taken and a thread passed through the button hole. The patient is asked to place the button behind the lips and pull the thread, while restricting it from being pulled out by using lip pressure.</a:t>
            </a:r>
          </a:p>
          <a:p>
            <a:pPr marL="582930" indent="-514350">
              <a:lnSpc>
                <a:spcPct val="150000"/>
              </a:lnSpc>
              <a:buNone/>
            </a:pPr>
            <a:r>
              <a:rPr lang="en-US" sz="2400" dirty="0">
                <a:latin typeface="Times New Roman" pitchFamily="18" charset="0"/>
                <a:cs typeface="Times New Roman" pitchFamily="18" charset="0"/>
              </a:rPr>
              <a:t>f.    Tug of war exercise: This is similar to the button pull exercise. This involves use of two buttons, with one placed behind the lips while the other button is held by another person to pull the thread.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tton_pull_child_-_TalkTools_1024x1024.jpg"/>
          <p:cNvPicPr>
            <a:picLocks noGrp="1" noChangeAspect="1"/>
          </p:cNvPicPr>
          <p:nvPr>
            <p:ph idx="1"/>
          </p:nvPr>
        </p:nvPicPr>
        <p:blipFill>
          <a:blip r:embed="rId2" cstate="print"/>
          <a:stretch>
            <a:fillRect/>
          </a:stretch>
        </p:blipFill>
        <p:spPr>
          <a:xfrm>
            <a:off x="405283" y="228600"/>
            <a:ext cx="8660586" cy="64008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382000" cy="6629400"/>
          </a:xfrm>
        </p:spPr>
        <p:txBody>
          <a:bodyPr>
            <a:normAutofit/>
          </a:bodyPr>
          <a:lstStyle/>
          <a:p>
            <a:pPr marL="582930" indent="-514350">
              <a:lnSpc>
                <a:spcPct val="150000"/>
              </a:lnSpc>
              <a:buNone/>
            </a:pPr>
            <a:r>
              <a:rPr lang="en-US" sz="2800" dirty="0">
                <a:solidFill>
                  <a:srgbClr val="FFFF00"/>
                </a:solidFill>
                <a:latin typeface="Times New Roman" pitchFamily="18" charset="0"/>
                <a:cs typeface="Times New Roman" pitchFamily="18" charset="0"/>
              </a:rPr>
              <a:t>Exercises for the tongue</a:t>
            </a:r>
          </a:p>
          <a:p>
            <a:pPr marL="582930" indent="-514350">
              <a:lnSpc>
                <a:spcPct val="150000"/>
              </a:lnSpc>
              <a:buFont typeface="+mj-lt"/>
              <a:buAutoNum type="alphaLcPeriod"/>
            </a:pPr>
            <a:r>
              <a:rPr lang="en-US" sz="2400" dirty="0">
                <a:solidFill>
                  <a:schemeClr val="tx2">
                    <a:lumMod val="50000"/>
                  </a:schemeClr>
                </a:solidFill>
                <a:latin typeface="Times New Roman" pitchFamily="18" charset="0"/>
                <a:cs typeface="Times New Roman" pitchFamily="18" charset="0"/>
              </a:rPr>
              <a:t>One elastic swallow: </a:t>
            </a:r>
            <a:r>
              <a:rPr lang="en-US" sz="2400" dirty="0">
                <a:latin typeface="Times New Roman" pitchFamily="18" charset="0"/>
                <a:cs typeface="Times New Roman" pitchFamily="18" charset="0"/>
              </a:rPr>
              <a:t>This exercise is used for the correction of improper positioning of the tongue. A 5/16 inch intra-oral elastic is placed on the tip of the tongue and the patient is asked to raise the tongue and hold the elastic against the rugae area and swallow.</a:t>
            </a:r>
          </a:p>
          <a:p>
            <a:pPr marL="582930" indent="-514350">
              <a:lnSpc>
                <a:spcPct val="150000"/>
              </a:lnSpc>
              <a:buFont typeface="+mj-lt"/>
              <a:buAutoNum type="alphaLcPeriod"/>
            </a:pPr>
            <a:r>
              <a:rPr lang="en-US" sz="2400" dirty="0">
                <a:solidFill>
                  <a:schemeClr val="tx2">
                    <a:lumMod val="50000"/>
                  </a:schemeClr>
                </a:solidFill>
                <a:latin typeface="Times New Roman" pitchFamily="18" charset="0"/>
                <a:cs typeface="Times New Roman" pitchFamily="18" charset="0"/>
              </a:rPr>
              <a:t>Tongue hold exercise: </a:t>
            </a:r>
            <a:r>
              <a:rPr lang="en-US" sz="2400" dirty="0">
                <a:latin typeface="Times New Roman" pitchFamily="18" charset="0"/>
                <a:cs typeface="Times New Roman" pitchFamily="18" charset="0"/>
              </a:rPr>
              <a:t>A 5/16 inch elastic is positioned over the tongue in a designated spot for a prescribed period of time with the lips closed. The patient is then asked to swallow with elastic in place and lips apart.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077200" cy="5822160"/>
          </a:xfrm>
        </p:spPr>
        <p:txBody>
          <a:bodyPr>
            <a:normAutofit/>
          </a:bodyPr>
          <a:lstStyle/>
          <a:p>
            <a:pPr marL="582930" indent="-514350">
              <a:lnSpc>
                <a:spcPct val="150000"/>
              </a:lnSpc>
              <a:buFont typeface="+mj-lt"/>
              <a:buAutoNum type="alphaLcPeriod"/>
            </a:pPr>
            <a:r>
              <a:rPr lang="en-US" sz="2800" dirty="0">
                <a:solidFill>
                  <a:schemeClr val="tx2">
                    <a:lumMod val="50000"/>
                  </a:schemeClr>
                </a:solidFill>
                <a:latin typeface="Times New Roman" pitchFamily="18" charset="0"/>
                <a:cs typeface="Times New Roman" pitchFamily="18" charset="0"/>
              </a:rPr>
              <a:t>Two elastic swallow: </a:t>
            </a:r>
            <a:r>
              <a:rPr lang="en-US" sz="2400" dirty="0">
                <a:latin typeface="Times New Roman" pitchFamily="18" charset="0"/>
                <a:cs typeface="Times New Roman" pitchFamily="18" charset="0"/>
              </a:rPr>
              <a:t>Two 5/16 inch elastics are placed over the tongue, one in the midline and the other on the tip and the patient is asked to swallow with the elastics in position.</a:t>
            </a:r>
          </a:p>
          <a:p>
            <a:pPr marL="582930" indent="-514350">
              <a:lnSpc>
                <a:spcPct val="150000"/>
              </a:lnSpc>
              <a:buFont typeface="+mj-lt"/>
              <a:buAutoNum type="alphaLcPeriod"/>
            </a:pPr>
            <a:r>
              <a:rPr lang="en-US" sz="2800" dirty="0">
                <a:solidFill>
                  <a:schemeClr val="tx2">
                    <a:lumMod val="50000"/>
                  </a:schemeClr>
                </a:solidFill>
                <a:latin typeface="Times New Roman" pitchFamily="18" charset="0"/>
                <a:cs typeface="Times New Roman" pitchFamily="18" charset="0"/>
              </a:rPr>
              <a:t>The hold pull exercise: </a:t>
            </a:r>
            <a:r>
              <a:rPr lang="en-US" sz="2400" dirty="0">
                <a:latin typeface="Times New Roman" pitchFamily="18" charset="0"/>
                <a:cs typeface="Times New Roman" pitchFamily="18" charset="0"/>
              </a:rPr>
              <a:t>The tip of the tongue and the mid point are made to contact the palate and the mandible is gradually opened. This exercise help in stretching the lingual frenum.</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ceptive-orthodontics-20-638.jpg"/>
          <p:cNvPicPr>
            <a:picLocks noGrp="1" noChangeAspect="1"/>
          </p:cNvPicPr>
          <p:nvPr>
            <p:ph idx="1"/>
          </p:nvPr>
        </p:nvPicPr>
        <p:blipFill>
          <a:blip r:embed="rId2" cstate="print"/>
          <a:stretch>
            <a:fillRect/>
          </a:stretch>
        </p:blipFill>
        <p:spPr>
          <a:xfrm>
            <a:off x="533400" y="152400"/>
            <a:ext cx="8318342" cy="649224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1823-BB54-4E4B-B1A9-8FA30F6BA87B}"/>
              </a:ext>
            </a:extLst>
          </p:cNvPr>
          <p:cNvSpPr>
            <a:spLocks noGrp="1"/>
          </p:cNvSpPr>
          <p:nvPr>
            <p:ph type="title"/>
          </p:nvPr>
        </p:nvSpPr>
        <p:spPr>
          <a:xfrm>
            <a:off x="914400" y="161636"/>
            <a:ext cx="7772400" cy="692728"/>
          </a:xfrm>
        </p:spPr>
        <p:txBody>
          <a:bodyPr/>
          <a:lstStyle/>
          <a:p>
            <a:r>
              <a:rPr lang="en-IN" dirty="0"/>
              <a:t>        CONTENTS</a:t>
            </a:r>
            <a:endParaRPr lang="en-US" dirty="0"/>
          </a:p>
        </p:txBody>
      </p:sp>
      <p:sp>
        <p:nvSpPr>
          <p:cNvPr id="3" name="Content Placeholder 2">
            <a:extLst>
              <a:ext uri="{FF2B5EF4-FFF2-40B4-BE49-F238E27FC236}">
                <a16:creationId xmlns:a16="http://schemas.microsoft.com/office/drawing/2014/main" id="{CC74BD81-4800-2942-892F-D2CB055320AE}"/>
              </a:ext>
            </a:extLst>
          </p:cNvPr>
          <p:cNvSpPr>
            <a:spLocks noGrp="1"/>
          </p:cNvSpPr>
          <p:nvPr>
            <p:ph idx="1"/>
          </p:nvPr>
        </p:nvSpPr>
        <p:spPr>
          <a:xfrm>
            <a:off x="508000" y="854364"/>
            <a:ext cx="8636000" cy="5795818"/>
          </a:xfrm>
        </p:spPr>
        <p:txBody>
          <a:bodyPr>
            <a:normAutofit/>
          </a:bodyPr>
          <a:lstStyle/>
          <a:p>
            <a:pPr marL="68580" indent="0">
              <a:buNone/>
            </a:pPr>
            <a:r>
              <a:rPr lang="en-IN" sz="2400" b="1" i="1" u="sng" dirty="0" smtClean="0"/>
              <a:t>PART I</a:t>
            </a:r>
          </a:p>
          <a:p>
            <a:pPr marL="68580" indent="0">
              <a:buNone/>
            </a:pPr>
            <a:r>
              <a:rPr lang="en-IN" sz="1800" dirty="0" smtClean="0"/>
              <a:t>•INTRODUCTION</a:t>
            </a:r>
            <a:endParaRPr lang="en-IN" sz="1800" dirty="0"/>
          </a:p>
          <a:p>
            <a:pPr marL="68580" indent="0">
              <a:buNone/>
            </a:pPr>
            <a:r>
              <a:rPr lang="en-IN" sz="1800" dirty="0"/>
              <a:t>•DEFINITION &amp; PROCEDURES</a:t>
            </a:r>
          </a:p>
          <a:p>
            <a:pPr marL="68580" indent="0">
              <a:buNone/>
            </a:pPr>
            <a:r>
              <a:rPr lang="en-IN" sz="1800" dirty="0"/>
              <a:t>•SERIAL EXTRACTION: History, Rationale, Indications, Contraindications. Advantages,</a:t>
            </a:r>
          </a:p>
          <a:p>
            <a:pPr marL="68580" indent="0">
              <a:buNone/>
            </a:pPr>
            <a:r>
              <a:rPr lang="en-IN" sz="1800" dirty="0"/>
              <a:t>                                                  Disadvantages, Diagnostic Procedures, Procedures in Serial </a:t>
            </a:r>
          </a:p>
          <a:p>
            <a:pPr marL="68580" indent="0">
              <a:buNone/>
            </a:pPr>
            <a:r>
              <a:rPr lang="en-IN" sz="1800" dirty="0"/>
              <a:t>                                                   Extraction. </a:t>
            </a:r>
          </a:p>
          <a:p>
            <a:pPr marL="68580" indent="0">
              <a:buNone/>
            </a:pPr>
            <a:r>
              <a:rPr lang="en-IN" sz="1800" dirty="0"/>
              <a:t>            ~ </a:t>
            </a:r>
            <a:r>
              <a:rPr lang="en-IN" sz="1800" dirty="0" err="1"/>
              <a:t>Dewel’s</a:t>
            </a:r>
            <a:r>
              <a:rPr lang="en-IN" sz="1800" dirty="0"/>
              <a:t> Method</a:t>
            </a:r>
          </a:p>
          <a:p>
            <a:pPr marL="68580" indent="0">
              <a:buNone/>
            </a:pPr>
            <a:r>
              <a:rPr lang="en-IN" sz="1800" dirty="0"/>
              <a:t>            ~ Tweed’s Method</a:t>
            </a:r>
          </a:p>
          <a:p>
            <a:pPr marL="68580" indent="0">
              <a:buNone/>
            </a:pPr>
            <a:r>
              <a:rPr lang="en-IN" sz="1800" dirty="0"/>
              <a:t>            ~ Nance’s </a:t>
            </a:r>
            <a:r>
              <a:rPr lang="en-IN" sz="1800" dirty="0" smtClean="0"/>
              <a:t>Method</a:t>
            </a:r>
          </a:p>
          <a:p>
            <a:pPr marL="68580" indent="0">
              <a:buNone/>
            </a:pPr>
            <a:r>
              <a:rPr lang="en-IN" sz="2400" b="1" i="1" u="sng" dirty="0" smtClean="0"/>
              <a:t>PART II</a:t>
            </a:r>
            <a:endParaRPr lang="en-IN" sz="2400" b="1" i="1" u="sng" dirty="0"/>
          </a:p>
          <a:p>
            <a:pPr marL="68580" indent="0">
              <a:buNone/>
            </a:pPr>
            <a:r>
              <a:rPr lang="en-IN" sz="1800" dirty="0"/>
              <a:t>• </a:t>
            </a:r>
            <a:r>
              <a:rPr lang="en-IN" sz="1800" dirty="0" smtClean="0"/>
              <a:t>INTERCEPTION OF HABITS : </a:t>
            </a:r>
            <a:r>
              <a:rPr lang="en-IN" sz="1800" dirty="0"/>
              <a:t>Thumb Sucking</a:t>
            </a:r>
          </a:p>
          <a:p>
            <a:pPr marL="68580" indent="0">
              <a:buNone/>
            </a:pPr>
            <a:r>
              <a:rPr lang="en-IN" sz="1800" dirty="0"/>
              <a:t>                                                    Tongue thrusting </a:t>
            </a:r>
          </a:p>
          <a:p>
            <a:pPr marL="68580" indent="0">
              <a:buNone/>
            </a:pPr>
            <a:r>
              <a:rPr lang="en-IN" sz="1800" dirty="0"/>
              <a:t>                                                    Mouth breathing</a:t>
            </a:r>
          </a:p>
          <a:p>
            <a:pPr marL="68580" indent="0">
              <a:buNone/>
            </a:pPr>
            <a:r>
              <a:rPr lang="en-IN" sz="1800" dirty="0"/>
              <a:t>• </a:t>
            </a:r>
            <a:r>
              <a:rPr lang="en-IN" sz="1800" dirty="0" smtClean="0"/>
              <a:t>SPACE REGAINING</a:t>
            </a:r>
          </a:p>
          <a:p>
            <a:pPr marL="68580" indent="0">
              <a:buNone/>
            </a:pPr>
            <a:r>
              <a:rPr lang="en-IN" sz="1800" dirty="0" smtClean="0"/>
              <a:t>• MUSCLE EXERCISES : </a:t>
            </a:r>
            <a:r>
              <a:rPr lang="en-IN" sz="1800" dirty="0"/>
              <a:t>For lip, For masseter, For </a:t>
            </a:r>
            <a:r>
              <a:rPr lang="en-IN" sz="1800" dirty="0" err="1"/>
              <a:t>circumoral</a:t>
            </a:r>
            <a:r>
              <a:rPr lang="en-IN" sz="1800" dirty="0"/>
              <a:t> musculature</a:t>
            </a:r>
          </a:p>
          <a:p>
            <a:pPr marL="68580" indent="0">
              <a:buNone/>
            </a:pPr>
            <a:endParaRPr lang="en-US" sz="1800" dirty="0"/>
          </a:p>
        </p:txBody>
      </p:sp>
    </p:spTree>
    <p:extLst>
      <p:ext uri="{BB962C8B-B14F-4D97-AF65-F5344CB8AC3E}">
        <p14:creationId xmlns:p14="http://schemas.microsoft.com/office/powerpoint/2010/main" val="2365812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918F-F378-C04F-8806-4167164FCCFC}"/>
              </a:ext>
            </a:extLst>
          </p:cNvPr>
          <p:cNvSpPr>
            <a:spLocks noGrp="1"/>
          </p:cNvSpPr>
          <p:nvPr>
            <p:ph type="title"/>
          </p:nvPr>
        </p:nvSpPr>
        <p:spPr>
          <a:xfrm>
            <a:off x="685800" y="161636"/>
            <a:ext cx="8294255" cy="755689"/>
          </a:xfrm>
        </p:spPr>
        <p:txBody>
          <a:bodyPr/>
          <a:lstStyle/>
          <a:p>
            <a:r>
              <a:rPr lang="en-IN" sz="4500" dirty="0">
                <a:latin typeface="Algerian" pitchFamily="82" charset="77"/>
              </a:rPr>
              <a:t>                 SUMMARY</a:t>
            </a:r>
            <a:endParaRPr lang="en-US" sz="4500" dirty="0">
              <a:latin typeface="Algerian" pitchFamily="82" charset="77"/>
            </a:endParaRPr>
          </a:p>
        </p:txBody>
      </p:sp>
      <p:sp>
        <p:nvSpPr>
          <p:cNvPr id="3" name="Content Placeholder 2">
            <a:extLst>
              <a:ext uri="{FF2B5EF4-FFF2-40B4-BE49-F238E27FC236}">
                <a16:creationId xmlns:a16="http://schemas.microsoft.com/office/drawing/2014/main" id="{AC05D1F2-F1FD-9B47-A2AD-2F7ACE5CFA22}"/>
              </a:ext>
            </a:extLst>
          </p:cNvPr>
          <p:cNvSpPr>
            <a:spLocks noGrp="1"/>
          </p:cNvSpPr>
          <p:nvPr>
            <p:ph idx="1"/>
          </p:nvPr>
        </p:nvSpPr>
        <p:spPr>
          <a:xfrm>
            <a:off x="461819" y="917324"/>
            <a:ext cx="8682182" cy="5940675"/>
          </a:xfrm>
        </p:spPr>
        <p:txBody>
          <a:bodyPr/>
          <a:lstStyle/>
          <a:p>
            <a:pPr marL="68580" indent="0">
              <a:buNone/>
            </a:pPr>
            <a:r>
              <a:rPr lang="en-IN" dirty="0"/>
              <a:t> The malocclusion may be accepted or be treated in a variety of ways. </a:t>
            </a:r>
          </a:p>
          <a:p>
            <a:pPr marL="68580" indent="0">
              <a:buNone/>
            </a:pPr>
            <a:r>
              <a:rPr lang="en-US" dirty="0"/>
              <a:t>The procedures undertaken in interceptive</a:t>
            </a:r>
            <a:r>
              <a:rPr lang="en-IN" dirty="0"/>
              <a:t> </a:t>
            </a:r>
            <a:r>
              <a:rPr lang="en-US" dirty="0"/>
              <a:t>orthodontics include:</a:t>
            </a:r>
            <a:endParaRPr lang="en-IN" dirty="0"/>
          </a:p>
          <a:p>
            <a:pPr marL="68580" indent="0">
              <a:buNone/>
            </a:pPr>
            <a:r>
              <a:rPr lang="en-US" dirty="0"/>
              <a:t>1Serial extraction</a:t>
            </a:r>
            <a:r>
              <a:rPr lang="en-IN" dirty="0"/>
              <a:t>.            </a:t>
            </a:r>
            <a:r>
              <a:rPr lang="en-US" dirty="0"/>
              <a:t>2. Space regaining</a:t>
            </a:r>
            <a:endParaRPr lang="en-IN" dirty="0"/>
          </a:p>
          <a:p>
            <a:pPr marL="68580" indent="0">
              <a:buNone/>
            </a:pPr>
            <a:r>
              <a:rPr lang="en-IN" dirty="0"/>
              <a:t>3. </a:t>
            </a:r>
            <a:r>
              <a:rPr lang="en-US" dirty="0"/>
              <a:t>Correction of developing cross bite.</a:t>
            </a:r>
            <a:endParaRPr lang="en-IN" dirty="0"/>
          </a:p>
          <a:p>
            <a:pPr marL="68580" indent="0">
              <a:buNone/>
            </a:pPr>
            <a:r>
              <a:rPr lang="en-US" dirty="0"/>
              <a:t>4. Oral habit elimination</a:t>
            </a:r>
            <a:r>
              <a:rPr lang="en-IN" dirty="0"/>
              <a:t>.  5</a:t>
            </a:r>
            <a:r>
              <a:rPr lang="en-US" dirty="0"/>
              <a:t>. Muscle exercises.</a:t>
            </a:r>
            <a:endParaRPr lang="en-IN" dirty="0"/>
          </a:p>
          <a:p>
            <a:pPr marL="68580" indent="0">
              <a:buNone/>
            </a:pPr>
            <a:r>
              <a:rPr lang="en-US" dirty="0"/>
              <a:t>6. Interception of developing skeletal</a:t>
            </a:r>
            <a:r>
              <a:rPr lang="en-IN" dirty="0"/>
              <a:t> malocclusion.</a:t>
            </a:r>
          </a:p>
          <a:p>
            <a:pPr marL="68580" indent="0">
              <a:buNone/>
            </a:pPr>
            <a:r>
              <a:rPr lang="en-US" dirty="0"/>
              <a:t>7Removal of soft tissue or bony barrier to</a:t>
            </a:r>
            <a:r>
              <a:rPr lang="en-IN" dirty="0"/>
              <a:t> enable</a:t>
            </a:r>
            <a:r>
              <a:rPr lang="en-US" dirty="0"/>
              <a:t> eruption of teeth.</a:t>
            </a:r>
          </a:p>
        </p:txBody>
      </p:sp>
    </p:spTree>
    <p:extLst>
      <p:ext uri="{BB962C8B-B14F-4D97-AF65-F5344CB8AC3E}">
        <p14:creationId xmlns:p14="http://schemas.microsoft.com/office/powerpoint/2010/main" val="2472297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457200" y="2675814"/>
            <a:ext cx="8458200" cy="2738628"/>
          </a:xfrm>
        </p:spPr>
        <p:txBody>
          <a:bodyPr>
            <a:noAutofit/>
          </a:bodyPr>
          <a:lstStyle/>
          <a:p>
            <a:r>
              <a:rPr lang="en-US" sz="2400" dirty="0"/>
              <a:t>Textbook of Orthodontics – </a:t>
            </a:r>
            <a:r>
              <a:rPr lang="en-US" sz="2400" dirty="0" err="1"/>
              <a:t>Gurkeerat</a:t>
            </a:r>
            <a:r>
              <a:rPr lang="en-US" sz="2400" dirty="0"/>
              <a:t> Singh, </a:t>
            </a:r>
            <a:r>
              <a:rPr lang="en-US" sz="2400" dirty="0" err="1"/>
              <a:t>Jaypee</a:t>
            </a:r>
            <a:r>
              <a:rPr lang="en-US" sz="2400" dirty="0"/>
              <a:t> Brothers; 2</a:t>
            </a:r>
            <a:r>
              <a:rPr lang="en-US" sz="2400" baseline="30000" dirty="0"/>
              <a:t>nd</a:t>
            </a:r>
            <a:r>
              <a:rPr lang="en-US" sz="2400" dirty="0"/>
              <a:t> Edition </a:t>
            </a:r>
          </a:p>
          <a:p>
            <a:r>
              <a:rPr lang="en-US" sz="2400" dirty="0"/>
              <a:t>Orthodontics – The Art and Science, S.I </a:t>
            </a:r>
            <a:r>
              <a:rPr lang="en-US" sz="2400" dirty="0" err="1"/>
              <a:t>Bhalajhi</a:t>
            </a:r>
            <a:r>
              <a:rPr lang="en-US" sz="2400" dirty="0"/>
              <a:t>, </a:t>
            </a:r>
            <a:r>
              <a:rPr lang="en-US" sz="2400" dirty="0" err="1"/>
              <a:t>AryaMedi</a:t>
            </a:r>
            <a:r>
              <a:rPr lang="en-US" sz="2400" dirty="0"/>
              <a:t> Publishing; 7</a:t>
            </a:r>
            <a:r>
              <a:rPr lang="en-US" sz="2400" baseline="30000" dirty="0"/>
              <a:t>th</a:t>
            </a:r>
            <a:r>
              <a:rPr lang="en-US" sz="2400" dirty="0"/>
              <a:t> Edition</a:t>
            </a:r>
          </a:p>
          <a:p>
            <a:r>
              <a:rPr lang="en-US" sz="2400" dirty="0"/>
              <a:t>Textbook of Orthodontics – Sridhar </a:t>
            </a:r>
            <a:r>
              <a:rPr lang="en-US" sz="2400" dirty="0" err="1"/>
              <a:t>Premkumar</a:t>
            </a:r>
            <a:r>
              <a:rPr lang="en-US" sz="2400" dirty="0"/>
              <a:t>, Elsevier; 1</a:t>
            </a:r>
            <a:r>
              <a:rPr lang="en-US" sz="2400" baseline="30000" dirty="0"/>
              <a:t>st</a:t>
            </a:r>
            <a:r>
              <a:rPr lang="en-US" sz="2400" dirty="0"/>
              <a:t> Edition</a:t>
            </a:r>
          </a:p>
          <a:p>
            <a:r>
              <a:rPr lang="en-US" sz="2400" dirty="0"/>
              <a:t>Orthodontics: Diagnosis and Management of Malocclusion and </a:t>
            </a:r>
            <a:r>
              <a:rPr lang="en-US" sz="2400" dirty="0" err="1"/>
              <a:t>Dentofacial</a:t>
            </a:r>
            <a:r>
              <a:rPr lang="en-US" sz="2400" dirty="0"/>
              <a:t> Deformities – O.P </a:t>
            </a:r>
            <a:r>
              <a:rPr lang="en-US" sz="2400" dirty="0" err="1"/>
              <a:t>Kharbanda</a:t>
            </a:r>
            <a:r>
              <a:rPr lang="en-US" sz="2400" dirty="0"/>
              <a:t>, Elsevier; 1</a:t>
            </a:r>
            <a:r>
              <a:rPr lang="en-US" sz="2400" baseline="30000" dirty="0"/>
              <a:t>st</a:t>
            </a:r>
            <a:r>
              <a:rPr lang="en-US" sz="2400" dirty="0"/>
              <a:t> Edition</a:t>
            </a:r>
          </a:p>
          <a:p>
            <a:pPr marL="0" indent="0">
              <a:buNone/>
            </a:pPr>
            <a:r>
              <a:rPr lang="en-US" sz="2000" dirty="0"/>
              <a:t/>
            </a:r>
            <a:br>
              <a:rPr lang="en-US" sz="2000" dirty="0"/>
            </a:br>
            <a:endParaRPr lang="en-US" sz="2000" dirty="0"/>
          </a:p>
          <a:p>
            <a:endParaRPr lang="en-US" sz="2000" dirty="0"/>
          </a:p>
        </p:txBody>
      </p:sp>
    </p:spTree>
    <p:extLst>
      <p:ext uri="{BB962C8B-B14F-4D97-AF65-F5344CB8AC3E}">
        <p14:creationId xmlns:p14="http://schemas.microsoft.com/office/powerpoint/2010/main" val="1556866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158907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14400"/>
          </a:xfrm>
        </p:spPr>
        <p:txBody>
          <a:bodyPr/>
          <a:lstStyle/>
          <a:p>
            <a:r>
              <a:rPr lang="en-US" sz="3200" b="1" dirty="0">
                <a:latin typeface="Times New Roman" pitchFamily="18" charset="0"/>
                <a:cs typeface="Times New Roman" pitchFamily="18" charset="0"/>
              </a:rPr>
              <a:t>INTERCEPTION OF HABITS</a:t>
            </a:r>
          </a:p>
        </p:txBody>
      </p:sp>
      <p:sp>
        <p:nvSpPr>
          <p:cNvPr id="3" name="Content Placeholder 2"/>
          <p:cNvSpPr>
            <a:spLocks noGrp="1"/>
          </p:cNvSpPr>
          <p:nvPr>
            <p:ph idx="1"/>
          </p:nvPr>
        </p:nvSpPr>
        <p:spPr>
          <a:xfrm>
            <a:off x="609600" y="1066800"/>
            <a:ext cx="8382000" cy="5791200"/>
          </a:xfrm>
        </p:spPr>
        <p:txBody>
          <a:bodyPr>
            <a:normAutofit lnSpcReduction="10000"/>
          </a:bodyPr>
          <a:lstStyle/>
          <a:p>
            <a:pPr>
              <a:lnSpc>
                <a:spcPct val="150000"/>
              </a:lnSpc>
              <a:buNone/>
            </a:pPr>
            <a:r>
              <a:rPr lang="en-US" sz="2400" dirty="0">
                <a:latin typeface="Times New Roman" pitchFamily="18" charset="0"/>
                <a:cs typeface="Times New Roman" pitchFamily="18" charset="0"/>
              </a:rPr>
              <a:t>    Habits in order to orthodontic sense refer to certain actions involving the teeth and other oral or perioral structures, which are repeated often enough by some patients to have a profound and deleterious effect on the positions of teeth and occlusion.  Some of the habits that can affect the oral structures are :</a:t>
            </a:r>
          </a:p>
          <a:p>
            <a:pPr>
              <a:lnSpc>
                <a:spcPct val="150000"/>
              </a:lnSpc>
              <a:buFont typeface="Wingdings" pitchFamily="2" charset="2"/>
              <a:buChar char="Ø"/>
            </a:pPr>
            <a:r>
              <a:rPr lang="en-US" sz="2400" dirty="0">
                <a:latin typeface="Times New Roman" pitchFamily="18" charset="0"/>
                <a:cs typeface="Times New Roman" pitchFamily="18" charset="0"/>
              </a:rPr>
              <a:t>Thumb sucking</a:t>
            </a:r>
          </a:p>
          <a:p>
            <a:pPr>
              <a:lnSpc>
                <a:spcPct val="150000"/>
              </a:lnSpc>
              <a:buFont typeface="Wingdings" pitchFamily="2" charset="2"/>
              <a:buChar char="Ø"/>
            </a:pPr>
            <a:r>
              <a:rPr lang="en-US" sz="2400" dirty="0">
                <a:latin typeface="Times New Roman" pitchFamily="18" charset="0"/>
                <a:cs typeface="Times New Roman" pitchFamily="18" charset="0"/>
              </a:rPr>
              <a:t>Tongue thrusting</a:t>
            </a:r>
          </a:p>
          <a:p>
            <a:pPr>
              <a:lnSpc>
                <a:spcPct val="150000"/>
              </a:lnSpc>
              <a:buFont typeface="Wingdings" pitchFamily="2" charset="2"/>
              <a:buChar char="Ø"/>
            </a:pPr>
            <a:r>
              <a:rPr lang="en-US" sz="2400" dirty="0">
                <a:latin typeface="Times New Roman" pitchFamily="18" charset="0"/>
                <a:cs typeface="Times New Roman" pitchFamily="18" charset="0"/>
              </a:rPr>
              <a:t>Mouth breathing</a:t>
            </a: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r>
              <a:rPr lang="en-US" sz="2800" dirty="0">
                <a:solidFill>
                  <a:srgbClr val="FFFF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5974560"/>
          </a:xfrm>
        </p:spPr>
        <p:txBody>
          <a:bodyPr>
            <a:normAutofit fontScale="92500" lnSpcReduction="10000"/>
          </a:bodyPr>
          <a:lstStyle/>
          <a:p>
            <a:pPr>
              <a:buNone/>
            </a:pPr>
            <a:r>
              <a:rPr lang="en-US" sz="3200" dirty="0">
                <a:latin typeface="Times New Roman" pitchFamily="18" charset="0"/>
                <a:cs typeface="Times New Roman" pitchFamily="18" charset="0"/>
              </a:rPr>
              <a:t> </a:t>
            </a:r>
            <a:r>
              <a:rPr lang="en-US" dirty="0">
                <a:solidFill>
                  <a:srgbClr val="FFFF00"/>
                </a:solidFill>
                <a:latin typeface="Times New Roman" pitchFamily="18" charset="0"/>
                <a:cs typeface="Times New Roman" pitchFamily="18" charset="0"/>
              </a:rPr>
              <a:t>Thumb sucking </a:t>
            </a:r>
          </a:p>
          <a:p>
            <a:pPr>
              <a:lnSpc>
                <a:spcPct val="150000"/>
              </a:lnSpc>
              <a:buNone/>
            </a:pPr>
            <a:r>
              <a:rPr lang="en-US" sz="2600" dirty="0">
                <a:latin typeface="Times New Roman" pitchFamily="18" charset="0"/>
                <a:cs typeface="Times New Roman" pitchFamily="18" charset="0"/>
              </a:rPr>
              <a:t>     One of the habits that is most frequently practiced by children and is capable of producing damaging effects on the dento-alveolar structures is the thumb sucking habit. The presence of this habit upto 2½ -  3 years of age is considered quite normal.  Persistence of this habit beyond 3½ - 4 years of age can have a damaging influence on the dento-alveolar structures and should be intercepted. Thumb sucking is intercepted by use of habit breakers that could be of removable type or one that is fixed.</a:t>
            </a:r>
          </a:p>
          <a:p>
            <a:pPr>
              <a:buNone/>
            </a:pPr>
            <a:r>
              <a:rPr lang="en-US" sz="3200" dirty="0">
                <a:latin typeface="Times New Roman" pitchFamily="18" charset="0"/>
                <a:cs typeface="Times New Roman" pitchFamily="18" charset="0"/>
              </a:rPr>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9-12-19 10.28.36_1.jpg"/>
          <p:cNvPicPr>
            <a:picLocks noGrp="1" noChangeAspect="1"/>
          </p:cNvPicPr>
          <p:nvPr>
            <p:ph idx="1"/>
          </p:nvPr>
        </p:nvPicPr>
        <p:blipFill>
          <a:blip r:embed="rId2" cstate="print"/>
          <a:stretch>
            <a:fillRect/>
          </a:stretch>
        </p:blipFill>
        <p:spPr>
          <a:xfrm>
            <a:off x="461393" y="152401"/>
            <a:ext cx="8595360" cy="633648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9-12-19 10.28.36_2.jpg"/>
          <p:cNvPicPr>
            <a:picLocks noGrp="1" noChangeAspect="1"/>
          </p:cNvPicPr>
          <p:nvPr>
            <p:ph idx="1"/>
          </p:nvPr>
        </p:nvPicPr>
        <p:blipFill>
          <a:blip r:embed="rId2" cstate="print"/>
          <a:stretch>
            <a:fillRect/>
          </a:stretch>
        </p:blipFill>
        <p:spPr>
          <a:xfrm>
            <a:off x="2133600" y="147700"/>
            <a:ext cx="4724400" cy="659005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Doc 2019-12-18 18.44.04_3.jpg"/>
          <p:cNvPicPr>
            <a:picLocks noGrp="1" noChangeAspect="1"/>
          </p:cNvPicPr>
          <p:nvPr>
            <p:ph idx="1"/>
          </p:nvPr>
        </p:nvPicPr>
        <p:blipFill>
          <a:blip r:embed="rId2" cstate="print"/>
          <a:stretch>
            <a:fillRect/>
          </a:stretch>
        </p:blipFill>
        <p:spPr>
          <a:xfrm>
            <a:off x="2362200" y="461178"/>
            <a:ext cx="4191000" cy="601582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52400"/>
            <a:ext cx="8458200" cy="6553200"/>
          </a:xfrm>
        </p:spPr>
        <p:txBody>
          <a:bodyPr>
            <a:normAutofit/>
          </a:bodyPr>
          <a:lstStyle/>
          <a:p>
            <a:endParaRPr lang="en-US" sz="2400" dirty="0">
              <a:latin typeface="Times New Roman" pitchFamily="18" charset="0"/>
              <a:cs typeface="Times New Roman" pitchFamily="18" charset="0"/>
            </a:endParaRPr>
          </a:p>
          <a:p>
            <a:pPr>
              <a:lnSpc>
                <a:spcPct val="150000"/>
              </a:lnSpc>
            </a:pPr>
            <a:r>
              <a:rPr lang="en-US" sz="2800" dirty="0">
                <a:solidFill>
                  <a:srgbClr val="FFFF00"/>
                </a:solidFill>
                <a:latin typeface="Times New Roman" pitchFamily="18" charset="0"/>
                <a:cs typeface="Times New Roman" pitchFamily="18" charset="0"/>
              </a:rPr>
              <a:t>Tongue thrust: </a:t>
            </a:r>
            <a:r>
              <a:rPr lang="en-US" sz="2400" dirty="0">
                <a:latin typeface="Times New Roman" pitchFamily="18" charset="0"/>
                <a:cs typeface="Times New Roman" pitchFamily="18" charset="0"/>
              </a:rPr>
              <a:t>Tongue thrust is defined as a condition in which the tongue makes contact with any teeth anterior to the molars during swallowing. This is a deleterious habit that can clinically present with open bite and anterior proclination.</a:t>
            </a:r>
          </a:p>
          <a:p>
            <a:pPr>
              <a:lnSpc>
                <a:spcPct val="150000"/>
              </a:lnSpc>
            </a:pPr>
            <a:r>
              <a:rPr lang="en-US" sz="2400" dirty="0">
                <a:latin typeface="Times New Roman" pitchFamily="18" charset="0"/>
                <a:cs typeface="Times New Roman" pitchFamily="18" charset="0"/>
              </a:rPr>
              <a:t>              The tongue thrust habit should be intercepted by using habit breakers . The patient should be trained and educated on the correct technique of swallowing.</a:t>
            </a:r>
          </a:p>
          <a:p>
            <a:pPr>
              <a:lnSpc>
                <a:spcPct val="150000"/>
              </a:lnSpc>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908</TotalTime>
  <Words>1304</Words>
  <Application>Microsoft Office PowerPoint</Application>
  <PresentationFormat>On-screen Show (4:3)</PresentationFormat>
  <Paragraphs>114</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Algerian</vt:lpstr>
      <vt:lpstr>Book Antiqua</vt:lpstr>
      <vt:lpstr>Calibri</vt:lpstr>
      <vt:lpstr>Consolas</vt:lpstr>
      <vt:lpstr>Corbel</vt:lpstr>
      <vt:lpstr>Times New Roman</vt:lpstr>
      <vt:lpstr>Wingdings</vt:lpstr>
      <vt:lpstr>Wingdings 2</vt:lpstr>
      <vt:lpstr>Wingdings 3</vt:lpstr>
      <vt:lpstr>Metro</vt:lpstr>
      <vt:lpstr>PowerPoint Presentation</vt:lpstr>
      <vt:lpstr>Specific learning Objectives </vt:lpstr>
      <vt:lpstr>        CONTENTS</vt:lpstr>
      <vt:lpstr>INTERCEPTION OF HABITS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Space regaining</vt:lpstr>
      <vt:lpstr>PowerPoint Presentation</vt:lpstr>
      <vt:lpstr>PowerPoint Presentation</vt:lpstr>
      <vt:lpstr>PowerPoint Presentation</vt:lpstr>
      <vt:lpstr>PowerPoint Presentation</vt:lpstr>
      <vt:lpstr>PowerPoint Presentation</vt:lpstr>
      <vt:lpstr>MUSCLE EXERCISES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SUMMARY</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INTERCEPTIVE ORTHODONTICS </dc:title>
  <dc:creator>Dell</dc:creator>
  <cp:lastModifiedBy>Gaurav Agrawal</cp:lastModifiedBy>
  <cp:revision>22</cp:revision>
  <dcterms:created xsi:type="dcterms:W3CDTF">2019-12-17T05:52:03Z</dcterms:created>
  <dcterms:modified xsi:type="dcterms:W3CDTF">2022-06-10T13:26:30Z</dcterms:modified>
</cp:coreProperties>
</file>